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8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74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8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66D1-40DE-41B3-BDAA-3CCF8DB4E78E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20FA-717B-44C5-AD5A-0BE192A0E1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66D1-40DE-41B3-BDAA-3CCF8DB4E78E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20FA-717B-44C5-AD5A-0BE192A0E1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66D1-40DE-41B3-BDAA-3CCF8DB4E78E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20FA-717B-44C5-AD5A-0BE192A0E1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66D1-40DE-41B3-BDAA-3CCF8DB4E78E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20FA-717B-44C5-AD5A-0BE192A0E1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66D1-40DE-41B3-BDAA-3CCF8DB4E78E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20FA-717B-44C5-AD5A-0BE192A0E1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66D1-40DE-41B3-BDAA-3CCF8DB4E78E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20FA-717B-44C5-AD5A-0BE192A0E1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66D1-40DE-41B3-BDAA-3CCF8DB4E78E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20FA-717B-44C5-AD5A-0BE192A0E1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66D1-40DE-41B3-BDAA-3CCF8DB4E78E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20FA-717B-44C5-AD5A-0BE192A0E1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66D1-40DE-41B3-BDAA-3CCF8DB4E78E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20FA-717B-44C5-AD5A-0BE192A0E1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66D1-40DE-41B3-BDAA-3CCF8DB4E78E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20FA-717B-44C5-AD5A-0BE192A0E1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66D1-40DE-41B3-BDAA-3CCF8DB4E78E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20FA-717B-44C5-AD5A-0BE192A0E1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366D1-40DE-41B3-BDAA-3CCF8DB4E78E}" type="datetimeFigureOut">
              <a:rPr lang="en-US" smtClean="0"/>
              <a:pPr/>
              <a:t>12/15/2010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420FA-717B-44C5-AD5A-0BE192A0E15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Les verbes auxiliaires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600200"/>
            <a:ext cx="9144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Avoir ou être ??</a:t>
            </a:r>
          </a:p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Choisissez!</a:t>
            </a:r>
          </a:p>
          <a:p>
            <a:pPr algn="ctr"/>
            <a:r>
              <a:rPr lang="fr-FR" sz="6600" dirty="0" smtClean="0">
                <a:solidFill>
                  <a:schemeClr val="bg1"/>
                </a:solidFill>
                <a:latin typeface="Juice ITC" pitchFamily="82" charset="0"/>
              </a:rPr>
              <a:t>C’est un verbe Dr Mrs </a:t>
            </a:r>
            <a:r>
              <a:rPr lang="fr-FR" sz="6600" dirty="0" err="1" smtClean="0">
                <a:solidFill>
                  <a:schemeClr val="bg1"/>
                </a:solidFill>
                <a:latin typeface="Juice ITC" pitchFamily="82" charset="0"/>
              </a:rPr>
              <a:t>Vandertrampp</a:t>
            </a:r>
            <a:r>
              <a:rPr lang="fr-FR" sz="6600" dirty="0" smtClean="0">
                <a:solidFill>
                  <a:schemeClr val="bg1"/>
                </a:solidFill>
                <a:latin typeface="Juice ITC" pitchFamily="82" charset="0"/>
              </a:rPr>
              <a:t>?</a:t>
            </a:r>
          </a:p>
          <a:p>
            <a:pPr algn="ctr"/>
            <a:r>
              <a:rPr lang="fr-FR" sz="6600" dirty="0" smtClean="0">
                <a:solidFill>
                  <a:schemeClr val="bg1"/>
                </a:solidFill>
                <a:latin typeface="Juice ITC" pitchFamily="82" charset="0"/>
              </a:rPr>
              <a:t>C’est un verbe réfléchi?</a:t>
            </a:r>
            <a:endParaRPr lang="fr-FR" sz="6600" dirty="0">
              <a:solidFill>
                <a:schemeClr val="bg1"/>
              </a:solidFill>
              <a:latin typeface="Juice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9. partir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3" name="Picture 2" descr="http://www.educol.net/se-promener-t148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667000" y="1371600"/>
            <a:ext cx="3543300" cy="5114925"/>
          </a:xfrm>
          <a:prstGeom prst="rect">
            <a:avLst/>
          </a:prstGeom>
          <a:noFill/>
        </p:spPr>
      </p:pic>
      <p:pic>
        <p:nvPicPr>
          <p:cNvPr id="5" name="Picture 4" descr="http://www.arts-plaisirs.fr/WebRoot/ce_fr/Shops/159725/MediaGallery/TourEiffelPARISFORESTI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914400"/>
            <a:ext cx="1421265" cy="2981325"/>
          </a:xfrm>
          <a:prstGeom prst="rect">
            <a:avLst/>
          </a:prstGeom>
          <a:noFill/>
        </p:spPr>
      </p:pic>
      <p:sp>
        <p:nvSpPr>
          <p:cNvPr id="6" name="Bent Arrow 5"/>
          <p:cNvSpPr/>
          <p:nvPr/>
        </p:nvSpPr>
        <p:spPr>
          <a:xfrm rot="13500102" flipH="1" flipV="1">
            <a:off x="1870139" y="1818491"/>
            <a:ext cx="1602740" cy="1858423"/>
          </a:xfrm>
          <a:prstGeom prst="ben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10. revenir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3" name="Picture 2" descr="http://www.educol.net/se-promener-t148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371600"/>
            <a:ext cx="3543300" cy="5114925"/>
          </a:xfrm>
          <a:prstGeom prst="rect">
            <a:avLst/>
          </a:prstGeom>
          <a:noFill/>
        </p:spPr>
      </p:pic>
      <p:pic>
        <p:nvPicPr>
          <p:cNvPr id="5" name="Picture 4" descr="http://www.arts-plaisirs.fr/WebRoot/ce_fr/Shops/159725/MediaGallery/TourEiffelPARISFORESTI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914400"/>
            <a:ext cx="1421265" cy="2981325"/>
          </a:xfrm>
          <a:prstGeom prst="rect">
            <a:avLst/>
          </a:prstGeom>
          <a:noFill/>
        </p:spPr>
      </p:pic>
      <p:sp>
        <p:nvSpPr>
          <p:cNvPr id="6" name="Bent Arrow 5"/>
          <p:cNvSpPr/>
          <p:nvPr/>
        </p:nvSpPr>
        <p:spPr>
          <a:xfrm rot="3439305" flipH="1" flipV="1">
            <a:off x="1251639" y="2609215"/>
            <a:ext cx="1602740" cy="1858423"/>
          </a:xfrm>
          <a:prstGeom prst="ben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11. boire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22530" name="Picture 2" descr="http://www.educol.net/boire-t116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447800"/>
            <a:ext cx="7143750" cy="5057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12. entendre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21506" name="Picture 2" descr="http://patricksapin.org/static/icones/navigation/voir-entend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752600"/>
            <a:ext cx="3200400" cy="43205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13. sortir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20482" name="Picture 2" descr="http://redoinglife.com/wp-content/uploads/2010/01/fi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371600"/>
            <a:ext cx="3133725" cy="4761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14. retourner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19458" name="Picture 2" descr="http://www.corbisimages.com/images/67/80FE3B08-FD69-4EC8-A1CB-8E993A1F5F41/42-21367498.jpg"/>
          <p:cNvPicPr>
            <a:picLocks noChangeAspect="1" noChangeArrowheads="1"/>
          </p:cNvPicPr>
          <p:nvPr/>
        </p:nvPicPr>
        <p:blipFill>
          <a:blip r:embed="rId2" cstate="print"/>
          <a:srcRect l="53750"/>
          <a:stretch>
            <a:fillRect/>
          </a:stretch>
        </p:blipFill>
        <p:spPr bwMode="auto">
          <a:xfrm>
            <a:off x="2743200" y="1524000"/>
            <a:ext cx="3429000" cy="49465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15. chanter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sp>
        <p:nvSpPr>
          <p:cNvPr id="18434" name="AutoShape 2" descr="http://www.educol.net/chanter-t11535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36" name="AutoShape 4" descr="http://www.educol.net/chanter-t11535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38" name="AutoShape 6" descr="http://www.educol.net/chanter-t11535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40" name="AutoShape 8" descr="http://www.educol.net/chanter-t11535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42" name="AutoShape 10" descr="http://www.educol.net/chanter-t11535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 descr="chanter-t115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1447800"/>
            <a:ext cx="7143750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16. embrasser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17410" name="Picture 2" descr="http://media.merchantcircle.com/25808440/kiss%20mark_ful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667000"/>
            <a:ext cx="4548853" cy="3514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17. aimer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16386" name="Picture 2" descr="http://qualita1.unblog.fr/files/2008/09/aim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828800"/>
            <a:ext cx="5257800" cy="3943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18. se </a:t>
            </a:r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brosser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15362" name="Picture 2" descr="http://static.webdentiste.fr/original/doc/img/brossage/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828800"/>
            <a:ext cx="3200400" cy="3200400"/>
          </a:xfrm>
          <a:prstGeom prst="rect">
            <a:avLst/>
          </a:prstGeom>
          <a:noFill/>
        </p:spPr>
      </p:pic>
      <p:pic>
        <p:nvPicPr>
          <p:cNvPr id="15364" name="Picture 4" descr="http://mybeauty.blogs.lalibre.be/media/02/02/15812465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819400"/>
            <a:ext cx="388620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1. </a:t>
            </a:r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manger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1026" name="Picture 2" descr="http://www.orserie.fr/local/cache-vignettes/L300xH412/jpg_manger-2a6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676400"/>
            <a:ext cx="3429000" cy="4709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19. brosser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14338" name="Picture 2" descr="http://images.inmagine.com/img/photoalto/paa195/paa195000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47800"/>
            <a:ext cx="3810000" cy="3810000"/>
          </a:xfrm>
          <a:prstGeom prst="rect">
            <a:avLst/>
          </a:prstGeom>
          <a:noFill/>
        </p:spPr>
      </p:pic>
      <p:pic>
        <p:nvPicPr>
          <p:cNvPr id="14340" name="Picture 4" descr="http://wwwdelivery.superstock.com/WI/223/1785/PreviewComp/SuperStock_1785-158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371600"/>
            <a:ext cx="3200400" cy="4807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20. demander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12290" name="Picture 2" descr="http://tell.fll.purdue.edu/JapanProj/FLClipart/Verbs/ask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981200"/>
            <a:ext cx="5852536" cy="4352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21. </a:t>
            </a:r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se </a:t>
            </a:r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baigner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13314" name="Picture 2" descr="http://store6.geomerx.com/poolsuppliestogo/grfx/MediaVault/Pool-Supplies-Swim-T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752600"/>
            <a:ext cx="3734562" cy="3314700"/>
          </a:xfrm>
          <a:prstGeom prst="rect">
            <a:avLst/>
          </a:prstGeom>
          <a:noFill/>
        </p:spPr>
      </p:pic>
      <p:pic>
        <p:nvPicPr>
          <p:cNvPr id="13316" name="Picture 4" descr="http://www.danzfamily.com/archives/blogphotos/07/718-bubble-ba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895600"/>
            <a:ext cx="4198280" cy="3295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22. arriver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11266" name="Picture 2" descr="http://www.actionlimousines.com/common_images/custom/ACTIONGA/image/Red%20Carpet%20Black%20Lim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828800"/>
            <a:ext cx="5715000" cy="3805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23. rester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10242" name="Picture 2" descr="http://www.commlawblog.com/uploads/image/dog%20stay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52600"/>
            <a:ext cx="4191000" cy="41465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24. rentrer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9218" name="Picture 2" descr="http://static.letsbuyit.com/filer/images/fr/products/original/3/31/livre-t-choupi-rentre-a-l-ecole-331587.jpg"/>
          <p:cNvPicPr>
            <a:picLocks noChangeAspect="1" noChangeArrowheads="1"/>
          </p:cNvPicPr>
          <p:nvPr/>
        </p:nvPicPr>
        <p:blipFill>
          <a:blip r:embed="rId2" cstate="print"/>
          <a:srcRect l="9600" t="9600" r="10400" b="10400"/>
          <a:stretch>
            <a:fillRect/>
          </a:stretch>
        </p:blipFill>
        <p:spPr bwMode="auto">
          <a:xfrm>
            <a:off x="2438400" y="1752600"/>
            <a:ext cx="4267200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25. vivre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8194" name="Picture 2" descr="http://lewebpedagogique.com/professeurgilles/files/2008/11/vivre-ensemb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438400"/>
            <a:ext cx="4698291" cy="3667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26. tomber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7170" name="Picture 2" descr="http://membres.multimania.fr/cigale76/picto/noir/TOMBE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057400"/>
            <a:ext cx="3886200" cy="37087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27. perdre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6146" name="Picture 2" descr="http://static.technorati.com/10/08/25/16877/Philadelphia-Eagl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905000"/>
            <a:ext cx="4422063" cy="3876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28. comprendre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5122" name="Picture 2" descr="http://tatfoundation.org/IdeaLightbul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981200"/>
            <a:ext cx="35814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2. </a:t>
            </a:r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décoller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45058" name="Picture 2" descr="http://sobekmonulm.canalblog.com/images/pic11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7620000" cy="5095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29. voir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4102" name="Picture 6" descr="http://s3.amazonaws.com/pixmac-preview/oeil-bleu-blue-ey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286000"/>
            <a:ext cx="3810000" cy="3209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30. mettre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3074" name="Picture 2" descr="http://www.clker.com/cliparts/2/b/c/f/11971239281768335436doctormo_Put_Rubbish_in_Bin_Signs.svg.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752600"/>
            <a:ext cx="3771900" cy="37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31. naitre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2050" name="Picture 2" descr="http://www.pregnancy-leads-to-new-babies.com/images/newborn-baby-picture-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676400"/>
            <a:ext cx="3276600" cy="436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32. mourir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46082" name="Picture 2" descr="http://www.waynerosso.com/wp-content/uploads/2010/10/graveston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905000"/>
            <a:ext cx="403860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3. </a:t>
            </a:r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atterrir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30722" name="Picture 2" descr="http://www.aeronautique.ma/photo/art/default/1146087-1473765.jpg?v=12894646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981200"/>
            <a:ext cx="5490662" cy="3648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4. dormir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29698" name="Picture 2" descr="http://www.servicevie.com/img/photos/biz/ServiceVie/Sante/1-260-dorm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676400"/>
            <a:ext cx="44196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5. aller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28674" name="Picture 2" descr="http://www.auto-ecole.info/monsiteweb/images-defaut/imgintro/auto-ecole-intro-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447800"/>
            <a:ext cx="3657600" cy="4901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6. se </a:t>
            </a:r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promener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27650" name="Picture 2" descr="http://mctav.blog.lemonde.fr/filescropped/2516_500_333/2006/12/promenade-plag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905000"/>
            <a:ext cx="6135473" cy="4086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7. venir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26626" name="Picture 2" descr="http://www.educol.net/se-promener-t148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371600"/>
            <a:ext cx="3543300" cy="5114925"/>
          </a:xfrm>
          <a:prstGeom prst="rect">
            <a:avLst/>
          </a:prstGeom>
          <a:noFill/>
        </p:spPr>
      </p:pic>
      <p:pic>
        <p:nvPicPr>
          <p:cNvPr id="26628" name="Picture 4" descr="http://www.arts-plaisirs.fr/WebRoot/ce_fr/Shops/159725/MediaGallery/TourEiffelPARISFORESTI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914400"/>
            <a:ext cx="1421265" cy="2981325"/>
          </a:xfrm>
          <a:prstGeom prst="rect">
            <a:avLst/>
          </a:prstGeom>
          <a:noFill/>
        </p:spPr>
      </p:pic>
      <p:sp>
        <p:nvSpPr>
          <p:cNvPr id="6" name="Bent Arrow 5"/>
          <p:cNvSpPr/>
          <p:nvPr/>
        </p:nvSpPr>
        <p:spPr>
          <a:xfrm rot="3439305" flipH="1" flipV="1">
            <a:off x="1251639" y="2609215"/>
            <a:ext cx="1602740" cy="1858423"/>
          </a:xfrm>
          <a:prstGeom prst="ben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solidFill>
                  <a:schemeClr val="bg1"/>
                </a:solidFill>
                <a:latin typeface="Juice ITC" pitchFamily="82" charset="0"/>
              </a:rPr>
              <a:t>8. parler</a:t>
            </a:r>
            <a:endParaRPr lang="fr-FR" sz="9600" dirty="0">
              <a:solidFill>
                <a:schemeClr val="bg1"/>
              </a:solidFill>
              <a:latin typeface="Juice ITC" pitchFamily="82" charset="0"/>
            </a:endParaRPr>
          </a:p>
        </p:txBody>
      </p:sp>
      <p:pic>
        <p:nvPicPr>
          <p:cNvPr id="25602" name="Picture 2" descr="http://customersrock.files.wordpress.com/2007/04/convers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524000"/>
            <a:ext cx="4857750" cy="5114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" presetClass="emph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120</Words>
  <Application>Microsoft Office PowerPoint</Application>
  <PresentationFormat>On-screen Show (4:3)</PresentationFormat>
  <Paragraphs>37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11</cp:revision>
  <dcterms:created xsi:type="dcterms:W3CDTF">2010-11-30T21:33:26Z</dcterms:created>
  <dcterms:modified xsi:type="dcterms:W3CDTF">2010-12-15T13:46:50Z</dcterms:modified>
</cp:coreProperties>
</file>